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64" r:id="rId3"/>
    <p:sldId id="262" r:id="rId4"/>
    <p:sldId id="259" r:id="rId5"/>
    <p:sldId id="263" r:id="rId6"/>
    <p:sldId id="265" r:id="rId7"/>
    <p:sldId id="260" r:id="rId8"/>
    <p:sldId id="266" r:id="rId9"/>
    <p:sldId id="267" r:id="rId10"/>
    <p:sldId id="258" r:id="rId11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812"/>
    <a:srgbClr val="78787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7E92A4-12F4-40AC-A16B-3E759702BFB0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37E759-8140-4578-8B03-BD4798D291A2}" type="slidenum">
              <a:rPr lang="hr-HR"/>
              <a:pPr/>
              <a:t>1</a:t>
            </a:fld>
            <a:endParaRPr lang="hr-H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93BBBD-829D-4516-9770-F74C7F29B9EC}" type="slidenum">
              <a:rPr lang="hr-HR"/>
              <a:pPr/>
              <a:t>2</a:t>
            </a:fld>
            <a:endParaRPr lang="hr-HR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4" name="Picture 8" descr="odsje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2625" y="3932238"/>
            <a:ext cx="6697663" cy="114458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2625" y="5257800"/>
            <a:ext cx="6334125" cy="61912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713CA-5B9D-45E4-A94A-CE7DD1820657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3175" y="981075"/>
            <a:ext cx="1963738" cy="5145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1075"/>
            <a:ext cx="5743575" cy="5145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1E791-7D32-4077-A915-CD4C9FA9C0D3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18332-8565-4B02-9575-94A121B1A1DC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D407A-39D1-4EDD-BCD2-E699704C72BF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3852863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916113"/>
            <a:ext cx="385445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A043D-3792-4F3F-9089-332FBBD4AA24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75A80-2A12-4E3F-B4B7-E51730EDAFF6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FAC18-1423-4C83-967C-3475C1E01B43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4897-1D6C-44E2-8F7B-0E2649672288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69A4B-4EB8-4EAB-97B5-17B72EADD099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D6BD9-03D9-49E0-A24C-0E33226F3FCF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odsjek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-4763"/>
            <a:ext cx="9144000" cy="6867526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81075"/>
            <a:ext cx="785971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7859713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1763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r-H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3939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763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81885B-B7DC-4782-A09F-EC37C94D5F61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87878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EF881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87878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velagic@ffos.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jakopec@ffos.h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fos.hr/EDICIJ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2625" y="3786190"/>
            <a:ext cx="8318531" cy="1144587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Utilizing comparative advantages of new platforms in digital collection </a:t>
            </a:r>
            <a:r>
              <a:rPr lang="en-US" b="1" i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Edicija</a:t>
            </a:r>
            <a:r>
              <a:rPr 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br>
              <a:rPr 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“dual approach” in presenting the old prints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2625" y="5257800"/>
            <a:ext cx="6334125" cy="814406"/>
          </a:xfrm>
        </p:spPr>
        <p:txBody>
          <a:bodyPr/>
          <a:lstStyle/>
          <a:p>
            <a:r>
              <a:rPr lang="hr-H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Zoran </a:t>
            </a:r>
            <a:r>
              <a:rPr lang="hr-HR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Velagić</a:t>
            </a:r>
            <a:r>
              <a:rPr lang="hr-H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hr-HR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zvelagic</a:t>
            </a:r>
            <a:r>
              <a:rPr lang="hr-H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@</a:t>
            </a:r>
            <a:r>
              <a:rPr lang="hr-HR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ffos.hr</a:t>
            </a:r>
            <a:r>
              <a:rPr lang="hr-H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hr-H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Tomislav </a:t>
            </a:r>
            <a:r>
              <a:rPr lang="hr-HR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Jakopec (</a:t>
            </a:r>
            <a:r>
              <a:rPr lang="hr-HR" sz="20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tjakopec</a:t>
            </a:r>
            <a:r>
              <a:rPr lang="hr-HR" sz="20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@</a:t>
            </a:r>
            <a:r>
              <a:rPr lang="hr-HR" sz="20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ffos.hr</a:t>
            </a:r>
            <a:r>
              <a:rPr lang="hr-H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u="sng" dirty="0" smtClean="0">
                <a:hlinkClick r:id="rId2"/>
              </a:rPr>
              <a:t>http://web.ffos.hr/EDICIJA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1"/>
            <a:ext cx="7859713" cy="4840302"/>
          </a:xfrm>
        </p:spPr>
        <p:txBody>
          <a:bodyPr/>
          <a:lstStyle/>
          <a:p>
            <a:pPr indent="0">
              <a:buNone/>
            </a:pPr>
            <a:r>
              <a:rPr lang="en-US" dirty="0" smtClean="0"/>
              <a:t>“(…) a text exists only because there is a reader to give it meaning</a:t>
            </a:r>
            <a:r>
              <a:rPr lang="en-US" dirty="0" smtClean="0"/>
              <a:t>.” (</a:t>
            </a:r>
            <a:r>
              <a:rPr lang="en-US" dirty="0" err="1" smtClean="0"/>
              <a:t>Chartier</a:t>
            </a:r>
            <a:r>
              <a:rPr lang="en-US" dirty="0" smtClean="0"/>
              <a:t> 1994: 2)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elaboration stems from experiences gained during development of </a:t>
            </a:r>
            <a:r>
              <a:rPr lang="en-US" i="1" dirty="0" err="1" smtClean="0"/>
              <a:t>Edicija</a:t>
            </a:r>
            <a:r>
              <a:rPr lang="en-US" i="1" dirty="0" smtClean="0"/>
              <a:t> – digital library of Croatian printed heritage</a:t>
            </a:r>
            <a:r>
              <a:rPr lang="en-US" dirty="0" smtClean="0"/>
              <a:t> aimed at the highly demanding users – the scientific community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779450"/>
            <a:ext cx="7859713" cy="863600"/>
          </a:xfrm>
        </p:spPr>
        <p:txBody>
          <a:bodyPr/>
          <a:lstStyle/>
          <a:p>
            <a:r>
              <a:rPr lang="en-US" cap="small" dirty="0" smtClean="0"/>
              <a:t>Aims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429684" cy="4214842"/>
          </a:xfrm>
        </p:spPr>
        <p:txBody>
          <a:bodyPr/>
          <a:lstStyle/>
          <a:p>
            <a:r>
              <a:rPr lang="en-US" dirty="0" smtClean="0"/>
              <a:t>to identify experiences and restraints of diverse old prints digitization projects 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to utilize comparative </a:t>
            </a:r>
            <a:r>
              <a:rPr lang="en-US" dirty="0" smtClean="0">
                <a:solidFill>
                  <a:schemeClr val="tx2"/>
                </a:solidFill>
              </a:rPr>
              <a:t>advantages of new platforms </a:t>
            </a:r>
            <a:r>
              <a:rPr lang="en-US" dirty="0" smtClean="0"/>
              <a:t>by identifying and applying more effective and inventive ways in presenting the old prints in digital environment</a:t>
            </a:r>
          </a:p>
          <a:p>
            <a:r>
              <a:rPr lang="en-US" dirty="0" smtClean="0"/>
              <a:t>to outline consequences of media convergence on modern scientific research</a:t>
            </a:r>
          </a:p>
          <a:p>
            <a:r>
              <a:rPr lang="en-US" dirty="0" smtClean="0"/>
              <a:t>to identify crucial points in developing the models of </a:t>
            </a:r>
            <a:r>
              <a:rPr lang="en-US" dirty="0" smtClean="0"/>
              <a:t>digital </a:t>
            </a:r>
            <a:r>
              <a:rPr lang="en-US" dirty="0" smtClean="0"/>
              <a:t>presentation of old prints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outline basic steps in content and platform </a:t>
            </a:r>
            <a:r>
              <a:rPr lang="en-US" dirty="0" smtClean="0"/>
              <a:t>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14356"/>
            <a:ext cx="7859713" cy="863600"/>
          </a:xfrm>
        </p:spPr>
        <p:txBody>
          <a:bodyPr/>
          <a:lstStyle/>
          <a:p>
            <a:r>
              <a:rPr lang="en-US" cap="small" dirty="0" smtClean="0"/>
              <a:t>Restraints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282" y="1643050"/>
            <a:ext cx="4351191" cy="5000660"/>
          </a:xfrm>
        </p:spPr>
        <p:txBody>
          <a:bodyPr/>
          <a:lstStyle/>
          <a:p>
            <a:r>
              <a:rPr lang="en-US" sz="2200" b="1" dirty="0" smtClean="0"/>
              <a:t>electronic documents as facsimiles of paper originals</a:t>
            </a:r>
          </a:p>
          <a:p>
            <a:r>
              <a:rPr lang="en-US" sz="2200" dirty="0" smtClean="0"/>
              <a:t>neglects common advantages of digital platforms</a:t>
            </a:r>
          </a:p>
          <a:p>
            <a:r>
              <a:rPr lang="en-US" sz="2200" dirty="0" smtClean="0"/>
              <a:t>reduces digitization process to photocopying</a:t>
            </a:r>
          </a:p>
          <a:p>
            <a:r>
              <a:rPr lang="en-US" sz="2200" dirty="0" smtClean="0"/>
              <a:t>show</a:t>
            </a:r>
            <a:r>
              <a:rPr lang="hr-HR" sz="2200" dirty="0" smtClean="0"/>
              <a:t>s</a:t>
            </a:r>
            <a:r>
              <a:rPr lang="en-US" sz="2200" dirty="0" smtClean="0"/>
              <a:t> up the format problem (vertical – horizontal)</a:t>
            </a:r>
            <a:endParaRPr lang="hr-HR" sz="2200" dirty="0" smtClean="0"/>
          </a:p>
          <a:p>
            <a:r>
              <a:rPr lang="hr-HR" sz="2200" dirty="0" smtClean="0"/>
              <a:t>…</a:t>
            </a: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33859" y="1643050"/>
            <a:ext cx="4352983" cy="5000660"/>
          </a:xfrm>
        </p:spPr>
        <p:txBody>
          <a:bodyPr/>
          <a:lstStyle/>
          <a:p>
            <a:r>
              <a:rPr lang="en-US" sz="2200" b="1" dirty="0" smtClean="0"/>
              <a:t>electronic documents as text files</a:t>
            </a:r>
          </a:p>
          <a:p>
            <a:r>
              <a:rPr lang="en-US" sz="2200" dirty="0" smtClean="0"/>
              <a:t>deprives users of original context: print page layout, typography, margin size, position of page numbering, use of white space, foliation…</a:t>
            </a:r>
          </a:p>
          <a:p>
            <a:r>
              <a:rPr lang="en-US" sz="2200" dirty="0" smtClean="0"/>
              <a:t>narrow</a:t>
            </a:r>
            <a:r>
              <a:rPr lang="hr-HR" sz="2200" dirty="0" smtClean="0"/>
              <a:t>s</a:t>
            </a:r>
            <a:r>
              <a:rPr lang="en-US" sz="2200" dirty="0" smtClean="0"/>
              <a:t> research to inner aesthetics of the book</a:t>
            </a:r>
          </a:p>
          <a:p>
            <a:r>
              <a:rPr lang="en-US" sz="2200" dirty="0" smtClean="0"/>
              <a:t>separates content from the platform</a:t>
            </a:r>
          </a:p>
          <a:p>
            <a:r>
              <a:rPr lang="en-US" sz="2200" dirty="0" smtClean="0"/>
              <a:t>hinder</a:t>
            </a:r>
            <a:r>
              <a:rPr lang="hr-HR" sz="2200" dirty="0" smtClean="0"/>
              <a:t>s</a:t>
            </a:r>
            <a:r>
              <a:rPr lang="en-US" sz="2200" dirty="0" smtClean="0"/>
              <a:t> some aspects of modern book history research</a:t>
            </a:r>
            <a:endParaRPr lang="hr-HR" sz="2200" dirty="0" smtClean="0"/>
          </a:p>
          <a:p>
            <a:r>
              <a:rPr lang="hr-HR" sz="2200" dirty="0" smtClean="0"/>
              <a:t>…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7859713" cy="863600"/>
          </a:xfrm>
        </p:spPr>
        <p:txBody>
          <a:bodyPr/>
          <a:lstStyle/>
          <a:p>
            <a:r>
              <a:rPr lang="en-US" cap="small" dirty="0" smtClean="0"/>
              <a:t>Digital platforms</a:t>
            </a:r>
            <a:r>
              <a:rPr lang="hr-HR" cap="small" dirty="0" smtClean="0"/>
              <a:t>’</a:t>
            </a:r>
            <a:r>
              <a:rPr lang="en-US" cap="small" dirty="0" smtClean="0"/>
              <a:t> advantages 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45" y="1714488"/>
            <a:ext cx="4214842" cy="4857783"/>
          </a:xfrm>
        </p:spPr>
        <p:txBody>
          <a:bodyPr/>
          <a:lstStyle/>
          <a:p>
            <a:r>
              <a:rPr lang="en-US" sz="2200" b="1" dirty="0" smtClean="0"/>
              <a:t>how value may be added to print </a:t>
            </a:r>
            <a:r>
              <a:rPr lang="en-US" sz="2200" b="1" dirty="0" smtClean="0"/>
              <a:t>originals?</a:t>
            </a:r>
            <a:endParaRPr lang="en-US" sz="2200" b="1" dirty="0" smtClean="0"/>
          </a:p>
          <a:p>
            <a:r>
              <a:rPr lang="en-US" sz="2200" dirty="0" smtClean="0"/>
              <a:t>such as</a:t>
            </a:r>
            <a:r>
              <a:rPr lang="hr-HR" sz="2200" dirty="0" smtClean="0"/>
              <a:t> </a:t>
            </a:r>
            <a:r>
              <a:rPr lang="en-US" sz="2200" dirty="0" smtClean="0"/>
              <a:t>fostering research in the history of design and typesetting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7686" y="1714488"/>
            <a:ext cx="4357717" cy="4857783"/>
          </a:xfrm>
        </p:spPr>
        <p:txBody>
          <a:bodyPr/>
          <a:lstStyle/>
          <a:p>
            <a:r>
              <a:rPr lang="en-US" sz="2200" b="1" dirty="0" smtClean="0"/>
              <a:t>how value can be added to digitized contents in more innovative </a:t>
            </a:r>
            <a:r>
              <a:rPr lang="en-US" sz="2200" b="1" dirty="0" smtClean="0"/>
              <a:t>ways?</a:t>
            </a:r>
            <a:endParaRPr lang="en-US" sz="2200" b="1" dirty="0" smtClean="0"/>
          </a:p>
          <a:p>
            <a:r>
              <a:rPr lang="en-US" sz="2200" dirty="0" smtClean="0"/>
              <a:t>such as</a:t>
            </a:r>
            <a:r>
              <a:rPr lang="hr-HR" sz="2200" dirty="0" smtClean="0"/>
              <a:t> </a:t>
            </a:r>
            <a:r>
              <a:rPr lang="en-US" sz="2200" dirty="0" smtClean="0"/>
              <a:t>fostering reader ↔ text ↔ book interaction</a:t>
            </a:r>
          </a:p>
          <a:p>
            <a:endParaRPr lang="en-US" sz="2200" dirty="0"/>
          </a:p>
        </p:txBody>
      </p:sp>
      <p:sp>
        <p:nvSpPr>
          <p:cNvPr id="5" name="Rounded Rectangle 4"/>
          <p:cNvSpPr/>
          <p:nvPr/>
        </p:nvSpPr>
        <p:spPr>
          <a:xfrm>
            <a:off x="1500166" y="4429132"/>
            <a:ext cx="6215106" cy="1214446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by </a:t>
            </a:r>
            <a:r>
              <a:rPr lang="en-US" sz="2000" dirty="0" smtClean="0">
                <a:solidFill>
                  <a:schemeClr val="tx1"/>
                </a:solidFill>
              </a:rPr>
              <a:t>“dual” or “binary” approach in content </a:t>
            </a:r>
            <a:r>
              <a:rPr lang="en-US" sz="2000" dirty="0" smtClean="0">
                <a:solidFill>
                  <a:schemeClr val="tx1"/>
                </a:solidFill>
              </a:rPr>
              <a:t>presenting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by dividing information into multiple layers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652854" y="1752600"/>
            <a:ext cx="1524000" cy="1905000"/>
            <a:chOff x="5029200" y="1600200"/>
            <a:chExt cx="1524000" cy="1905000"/>
          </a:xfrm>
        </p:grpSpPr>
        <p:sp>
          <p:nvSpPr>
            <p:cNvPr id="6" name="Rectangle 5"/>
            <p:cNvSpPr/>
            <p:nvPr/>
          </p:nvSpPr>
          <p:spPr>
            <a:xfrm>
              <a:off x="5029200" y="1600200"/>
              <a:ext cx="1524000" cy="1905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029200" y="18288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 dirty="0" smtClean="0"/>
                <a:t>Image</a:t>
              </a:r>
            </a:p>
            <a:p>
              <a:pPr algn="ctr"/>
              <a:r>
                <a:rPr lang="hr-HR" dirty="0" smtClean="0"/>
                <a:t>standard</a:t>
              </a:r>
              <a:endParaRPr lang="hr-HR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72066" y="1714488"/>
            <a:ext cx="1524000" cy="1905000"/>
            <a:chOff x="5029200" y="1600200"/>
            <a:chExt cx="1524000" cy="1905000"/>
          </a:xfrm>
        </p:grpSpPr>
        <p:sp>
          <p:nvSpPr>
            <p:cNvPr id="9" name="Rectangle 8"/>
            <p:cNvSpPr/>
            <p:nvPr/>
          </p:nvSpPr>
          <p:spPr>
            <a:xfrm>
              <a:off x="5029200" y="1600200"/>
              <a:ext cx="1524000" cy="1905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29200" y="18288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 dirty="0" smtClean="0"/>
                <a:t>Text</a:t>
              </a:r>
            </a:p>
            <a:p>
              <a:pPr algn="ctr"/>
              <a:r>
                <a:rPr lang="hr-HR" dirty="0" smtClean="0"/>
                <a:t>one </a:t>
              </a:r>
              <a:r>
                <a:rPr lang="hr-HR" dirty="0" err="1" smtClean="0"/>
                <a:t>page</a:t>
              </a:r>
              <a:endParaRPr lang="hr-HR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500454" y="2819400"/>
            <a:ext cx="2209800" cy="2362200"/>
            <a:chOff x="4876800" y="1828800"/>
            <a:chExt cx="1524000" cy="1905000"/>
          </a:xfrm>
        </p:grpSpPr>
        <p:sp>
          <p:nvSpPr>
            <p:cNvPr id="12" name="Rectangle 11"/>
            <p:cNvSpPr/>
            <p:nvPr/>
          </p:nvSpPr>
          <p:spPr>
            <a:xfrm>
              <a:off x="4876800" y="1828800"/>
              <a:ext cx="1524000" cy="1905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76800" y="2134969"/>
              <a:ext cx="1524000" cy="521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 dirty="0" smtClean="0"/>
                <a:t>Image</a:t>
              </a:r>
            </a:p>
            <a:p>
              <a:pPr algn="ctr"/>
              <a:r>
                <a:rPr lang="hr-HR" dirty="0" smtClean="0"/>
                <a:t>larger</a:t>
              </a:r>
              <a:endParaRPr lang="hr-HR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81254" y="1066800"/>
            <a:ext cx="1524000" cy="1905000"/>
            <a:chOff x="5029200" y="1600200"/>
            <a:chExt cx="1524000" cy="1905000"/>
          </a:xfrm>
        </p:grpSpPr>
        <p:sp>
          <p:nvSpPr>
            <p:cNvPr id="15" name="Rectangle 14"/>
            <p:cNvSpPr/>
            <p:nvPr/>
          </p:nvSpPr>
          <p:spPr>
            <a:xfrm>
              <a:off x="5029200" y="1600200"/>
              <a:ext cx="1524000" cy="1905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29200" y="18288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 dirty="0" err="1" smtClean="0"/>
                <a:t>Full</a:t>
              </a:r>
              <a:r>
                <a:rPr lang="hr-HR" b="1" dirty="0" smtClean="0"/>
                <a:t> </a:t>
              </a:r>
              <a:r>
                <a:rPr lang="hr-HR" b="1" dirty="0" err="1" smtClean="0"/>
                <a:t>text</a:t>
              </a:r>
              <a:endParaRPr lang="hr-HR" b="1" dirty="0" smtClean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405454" y="3429000"/>
            <a:ext cx="1524000" cy="1905000"/>
            <a:chOff x="5029200" y="1600200"/>
            <a:chExt cx="1524000" cy="1905000"/>
          </a:xfrm>
        </p:grpSpPr>
        <p:sp>
          <p:nvSpPr>
            <p:cNvPr id="18" name="Rectangle 17"/>
            <p:cNvSpPr/>
            <p:nvPr/>
          </p:nvSpPr>
          <p:spPr>
            <a:xfrm>
              <a:off x="5029200" y="1600200"/>
              <a:ext cx="1524000" cy="1905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29200" y="18288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Available</a:t>
              </a:r>
              <a:r>
                <a:rPr lang="hr-HR" b="1" dirty="0" smtClean="0"/>
                <a:t> literature</a:t>
              </a:r>
              <a:endParaRPr lang="hr-HR" b="1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567254" y="4191000"/>
            <a:ext cx="1524000" cy="1905000"/>
            <a:chOff x="5029200" y="1600200"/>
            <a:chExt cx="1524000" cy="1905000"/>
          </a:xfrm>
        </p:grpSpPr>
        <p:sp>
          <p:nvSpPr>
            <p:cNvPr id="21" name="Rectangle 20"/>
            <p:cNvSpPr/>
            <p:nvPr/>
          </p:nvSpPr>
          <p:spPr>
            <a:xfrm>
              <a:off x="5029200" y="1600200"/>
              <a:ext cx="1524000" cy="1905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29200" y="18288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 dirty="0" smtClean="0"/>
                <a:t>About</a:t>
              </a:r>
            </a:p>
            <a:p>
              <a:pPr algn="ctr"/>
              <a:r>
                <a:rPr lang="hr-HR" dirty="0" smtClean="0"/>
                <a:t>book</a:t>
              </a:r>
              <a:endParaRPr lang="hr-HR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357454" y="3810000"/>
            <a:ext cx="1524000" cy="1905000"/>
            <a:chOff x="5029200" y="1600200"/>
            <a:chExt cx="1524000" cy="1905000"/>
          </a:xfrm>
        </p:grpSpPr>
        <p:sp>
          <p:nvSpPr>
            <p:cNvPr id="24" name="Rectangle 23"/>
            <p:cNvSpPr/>
            <p:nvPr/>
          </p:nvSpPr>
          <p:spPr>
            <a:xfrm>
              <a:off x="5029200" y="1600200"/>
              <a:ext cx="1524000" cy="1905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29200" y="18288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 dirty="0" smtClean="0"/>
                <a:t>Tags</a:t>
              </a:r>
              <a:endParaRPr lang="hr-HR" b="1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714480" y="2000240"/>
            <a:ext cx="1524000" cy="1905000"/>
            <a:chOff x="5029200" y="1600200"/>
            <a:chExt cx="1524000" cy="1905000"/>
          </a:xfrm>
        </p:grpSpPr>
        <p:sp>
          <p:nvSpPr>
            <p:cNvPr id="27" name="Rectangle 26"/>
            <p:cNvSpPr/>
            <p:nvPr/>
          </p:nvSpPr>
          <p:spPr>
            <a:xfrm>
              <a:off x="5029200" y="1600200"/>
              <a:ext cx="1524000" cy="1905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29200" y="18288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Additional</a:t>
              </a:r>
              <a:r>
                <a:rPr lang="hr-HR" b="1" dirty="0" smtClean="0"/>
                <a:t> </a:t>
              </a:r>
              <a:r>
                <a:rPr lang="en-US" b="1" dirty="0" smtClean="0"/>
                <a:t>information</a:t>
              </a:r>
              <a:endParaRPr lang="en-US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429388" y="1071546"/>
            <a:ext cx="1524000" cy="1905000"/>
            <a:chOff x="5029200" y="1600200"/>
            <a:chExt cx="1524000" cy="1905000"/>
          </a:xfrm>
        </p:grpSpPr>
        <p:sp>
          <p:nvSpPr>
            <p:cNvPr id="30" name="Rectangle 29"/>
            <p:cNvSpPr/>
            <p:nvPr/>
          </p:nvSpPr>
          <p:spPr>
            <a:xfrm>
              <a:off x="5029200" y="1600200"/>
              <a:ext cx="1524000" cy="1905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29200" y="1828800"/>
              <a:ext cx="1524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 dirty="0" err="1" smtClean="0"/>
                <a:t>Download</a:t>
              </a:r>
              <a:r>
                <a:rPr lang="hr-HR" dirty="0" smtClean="0"/>
                <a:t>: </a:t>
              </a:r>
              <a:r>
                <a:rPr lang="hr-HR" dirty="0" err="1" smtClean="0"/>
                <a:t>ePub</a:t>
              </a:r>
              <a:r>
                <a:rPr lang="hr-HR" dirty="0" smtClean="0"/>
                <a:t>, TEI </a:t>
              </a:r>
              <a:r>
                <a:rPr lang="hr-HR" dirty="0" err="1" smtClean="0"/>
                <a:t>encoded</a:t>
              </a:r>
              <a:r>
                <a:rPr lang="hr-HR" dirty="0" smtClean="0"/>
                <a:t> </a:t>
              </a:r>
              <a:r>
                <a:rPr lang="hr-HR" dirty="0" err="1" smtClean="0"/>
                <a:t>xml</a:t>
              </a:r>
              <a:r>
                <a:rPr lang="hr-HR" dirty="0" smtClean="0"/>
                <a:t>, pdf, </a:t>
              </a:r>
              <a:r>
                <a:rPr lang="hr-HR" dirty="0" err="1" smtClean="0"/>
                <a:t>zip</a:t>
              </a:r>
              <a:r>
                <a:rPr lang="hr-HR" dirty="0" smtClean="0"/>
                <a:t>, html</a:t>
              </a:r>
              <a:endParaRPr lang="hr-HR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859713" cy="863600"/>
          </a:xfrm>
        </p:spPr>
        <p:txBody>
          <a:bodyPr/>
          <a:lstStyle/>
          <a:p>
            <a:r>
              <a:rPr lang="en-US" cap="small" dirty="0" smtClean="0"/>
              <a:t>Utilizing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7859713" cy="4929222"/>
          </a:xfrm>
        </p:spPr>
        <p:txBody>
          <a:bodyPr/>
          <a:lstStyle/>
          <a:p>
            <a:r>
              <a:rPr lang="en-US" sz="2200" dirty="0" smtClean="0"/>
              <a:t>“dual” or “binary” approach in content presenting = simultaneous view to both the image (printed page) and edited, searchable text</a:t>
            </a:r>
          </a:p>
          <a:p>
            <a:r>
              <a:rPr lang="en-US" sz="2200" dirty="0" smtClean="0"/>
              <a:t>increasing the search capabilities by tagging the key terms in each text (regularly written in different ways as an outcome of the early modern non-standardized orthography)</a:t>
            </a:r>
          </a:p>
          <a:p>
            <a:r>
              <a:rPr lang="en-US" sz="2200" dirty="0" smtClean="0"/>
              <a:t>providing the search results at the level of collection (OCR text), with </a:t>
            </a:r>
            <a:r>
              <a:rPr lang="en-US" sz="2200" dirty="0" smtClean="0"/>
              <a:t>simultaneous </a:t>
            </a:r>
            <a:r>
              <a:rPr lang="en-US" sz="2200" dirty="0" smtClean="0"/>
              <a:t>view to the context of original presentation (the print page)</a:t>
            </a:r>
          </a:p>
          <a:p>
            <a:r>
              <a:rPr lang="en-US" sz="2200" dirty="0" smtClean="0"/>
              <a:t>keeping standards of digital collection development (bibliographic records, standard browsing capabilities…)</a:t>
            </a:r>
          </a:p>
          <a:p>
            <a:r>
              <a:rPr lang="en-US" sz="2200" dirty="0" smtClean="0"/>
              <a:t>providing additional materials and research tools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1428728" y="1331488"/>
            <a:ext cx="585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err="1" smtClean="0"/>
              <a:t>Developed</a:t>
            </a:r>
            <a:r>
              <a:rPr lang="hr-HR" sz="2400" dirty="0" smtClean="0"/>
              <a:t> on </a:t>
            </a:r>
            <a:r>
              <a:rPr lang="hr-HR" sz="2400" dirty="0" err="1" smtClean="0"/>
              <a:t>open</a:t>
            </a:r>
            <a:r>
              <a:rPr lang="hr-HR" sz="2400" dirty="0" smtClean="0"/>
              <a:t> </a:t>
            </a:r>
            <a:r>
              <a:rPr lang="hr-HR" sz="2400" dirty="0" err="1" smtClean="0"/>
              <a:t>source</a:t>
            </a:r>
            <a:r>
              <a:rPr lang="hr-HR" sz="2400" dirty="0" smtClean="0"/>
              <a:t> technologies</a:t>
            </a:r>
            <a:endParaRPr lang="hr-H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5984" y="4483971"/>
            <a:ext cx="4142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 smtClean="0"/>
              <a:t>Implementing Web 2.0 via AJAX</a:t>
            </a:r>
            <a:endParaRPr lang="hr-H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00166" y="5181913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err="1" smtClean="0"/>
              <a:t>Independent</a:t>
            </a:r>
            <a:r>
              <a:rPr lang="hr-HR" sz="2400" dirty="0" smtClean="0"/>
              <a:t>: </a:t>
            </a:r>
            <a:r>
              <a:rPr lang="hr-HR" sz="2400" dirty="0" err="1" smtClean="0"/>
              <a:t>device</a:t>
            </a:r>
            <a:r>
              <a:rPr lang="hr-HR" sz="2400" dirty="0" smtClean="0"/>
              <a:t>, </a:t>
            </a:r>
            <a:r>
              <a:rPr lang="hr-HR" sz="2400" dirty="0" err="1" smtClean="0"/>
              <a:t>platform</a:t>
            </a:r>
            <a:r>
              <a:rPr lang="hr-HR" sz="2400" dirty="0" smtClean="0"/>
              <a:t> </a:t>
            </a:r>
            <a:r>
              <a:rPr lang="hr-HR" sz="2000" dirty="0" smtClean="0"/>
              <a:t>&amp;</a:t>
            </a:r>
            <a:r>
              <a:rPr lang="hr-HR" sz="2400" dirty="0" smtClean="0"/>
              <a:t> </a:t>
            </a:r>
            <a:r>
              <a:rPr lang="hr-HR" sz="2400" dirty="0" err="1" smtClean="0"/>
              <a:t>browser</a:t>
            </a:r>
            <a:endParaRPr lang="hr-HR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3339584" y="2378279"/>
            <a:ext cx="720000" cy="979487"/>
            <a:chOff x="4558800" y="914400"/>
            <a:chExt cx="720000" cy="979487"/>
          </a:xfrm>
        </p:grpSpPr>
        <p:pic>
          <p:nvPicPr>
            <p:cNvPr id="8" name="Picture 2" descr="H:\LINUX\ETF predavanje\linux-logo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58800" y="914400"/>
              <a:ext cx="720000" cy="792660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4606241" y="1586110"/>
              <a:ext cx="5693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400" dirty="0" smtClean="0"/>
                <a:t>Linux</a:t>
              </a:r>
              <a:endParaRPr lang="hr-HR" sz="14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58784" y="2612306"/>
            <a:ext cx="1080000" cy="730815"/>
            <a:chOff x="5778000" y="1148427"/>
            <a:chExt cx="1080000" cy="730815"/>
          </a:xfrm>
        </p:grpSpPr>
        <p:pic>
          <p:nvPicPr>
            <p:cNvPr id="11" name="Picture 3" descr="H:\LINUX\ETF predavanje\feather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78000" y="1148427"/>
              <a:ext cx="1080000" cy="324607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5899713" y="1571465"/>
              <a:ext cx="7296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400" dirty="0" smtClean="0"/>
                <a:t>Apache</a:t>
              </a:r>
              <a:endParaRPr lang="hr-HR" sz="14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11784" y="3507782"/>
            <a:ext cx="747800" cy="778474"/>
            <a:chOff x="4531000" y="2043903"/>
            <a:chExt cx="747800" cy="778474"/>
          </a:xfrm>
        </p:grpSpPr>
        <p:pic>
          <p:nvPicPr>
            <p:cNvPr id="14" name="Picture 4" descr="H:\LINUX\ETF predavanje\logo_mysql_sun_a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58800" y="2043903"/>
              <a:ext cx="720000" cy="429474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4531000" y="2514600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400" dirty="0" smtClean="0"/>
                <a:t>MySQL</a:t>
              </a:r>
              <a:endParaRPr lang="hr-HR" sz="1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58784" y="3466559"/>
            <a:ext cx="972000" cy="816720"/>
            <a:chOff x="5778000" y="2002680"/>
            <a:chExt cx="972000" cy="816720"/>
          </a:xfrm>
        </p:grpSpPr>
        <p:pic>
          <p:nvPicPr>
            <p:cNvPr id="17" name="Picture 5" descr="H:\LINUX\ETF predavanje\osoft_1490922690php-logo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78000" y="2002680"/>
              <a:ext cx="972000" cy="511920"/>
            </a:xfrm>
            <a:prstGeom prst="rect">
              <a:avLst/>
            </a:prstGeom>
            <a:noFill/>
          </p:spPr>
        </p:pic>
        <p:sp>
          <p:nvSpPr>
            <p:cNvPr id="18" name="TextBox 17"/>
            <p:cNvSpPr txBox="1"/>
            <p:nvPr/>
          </p:nvSpPr>
          <p:spPr>
            <a:xfrm>
              <a:off x="6064221" y="2511623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400" dirty="0" smtClean="0"/>
                <a:t>PHP</a:t>
              </a:r>
              <a:endParaRPr lang="hr-HR" sz="1400" dirty="0"/>
            </a:p>
          </p:txBody>
        </p:sp>
      </p:grpSp>
      <p:cxnSp>
        <p:nvCxnSpPr>
          <p:cNvPr id="19" name="Straight Connector 18"/>
          <p:cNvCxnSpPr/>
          <p:nvPr/>
        </p:nvCxnSpPr>
        <p:spPr>
          <a:xfrm rot="5400000">
            <a:off x="3428984" y="3368879"/>
            <a:ext cx="1828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00384" y="3368879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280812" y="2270898"/>
            <a:ext cx="1981200" cy="1600200"/>
            <a:chOff x="5257800" y="2514600"/>
            <a:chExt cx="1981200" cy="1600200"/>
          </a:xfrm>
        </p:grpSpPr>
        <p:sp>
          <p:nvSpPr>
            <p:cNvPr id="3" name="Rectangle 2"/>
            <p:cNvSpPr/>
            <p:nvPr/>
          </p:nvSpPr>
          <p:spPr>
            <a:xfrm>
              <a:off x="5257800" y="2514600"/>
              <a:ext cx="1981200" cy="16002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257800" y="2514600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2800" dirty="0" smtClean="0"/>
                <a:t>Edicija</a:t>
              </a:r>
              <a:endParaRPr lang="hr-HR" sz="28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791200" y="3125274"/>
              <a:ext cx="8803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 smtClean="0"/>
                <a:t>RDBMS</a:t>
              </a:r>
              <a:endParaRPr lang="hr-HR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554942" y="4328298"/>
            <a:ext cx="1440000" cy="67710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r-HR" sz="2400" dirty="0" smtClean="0"/>
              <a:t>Frontend</a:t>
            </a:r>
            <a:endParaRPr lang="hr-HR" dirty="0" smtClean="0"/>
          </a:p>
          <a:p>
            <a:pPr algn="ctr"/>
            <a:r>
              <a:rPr lang="hr-HR" sz="1400" dirty="0" smtClean="0"/>
              <a:t>web</a:t>
            </a:r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4804812" y="1280298"/>
            <a:ext cx="141026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Backend</a:t>
            </a:r>
            <a:endParaRPr lang="hr-HR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909212" y="2699918"/>
            <a:ext cx="882165" cy="7386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r-HR" sz="1400" dirty="0" smtClean="0"/>
              <a:t>Standard </a:t>
            </a:r>
          </a:p>
          <a:p>
            <a:pPr algn="ctr"/>
            <a:r>
              <a:rPr lang="hr-HR" sz="1400" dirty="0" smtClean="0"/>
              <a:t>data </a:t>
            </a:r>
          </a:p>
          <a:p>
            <a:pPr algn="ctr"/>
            <a:r>
              <a:rPr lang="hr-HR" sz="1400" dirty="0" smtClean="0"/>
              <a:t>exchange</a:t>
            </a:r>
            <a:endParaRPr lang="hr-HR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431612" y="5395098"/>
            <a:ext cx="1440000" cy="67710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/>
              <a:t>Static </a:t>
            </a:r>
          </a:p>
          <a:p>
            <a:pPr algn="ctr"/>
            <a:r>
              <a:rPr lang="hr-HR" sz="1400" dirty="0" smtClean="0"/>
              <a:t>Full text</a:t>
            </a:r>
            <a:endParaRPr lang="hr-HR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691891" y="5395098"/>
            <a:ext cx="1440000" cy="67710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r-HR" sz="2400" dirty="0" smtClean="0"/>
              <a:t>Dynamic</a:t>
            </a:r>
            <a:endParaRPr lang="hr-HR" dirty="0" smtClean="0"/>
          </a:p>
          <a:p>
            <a:pPr algn="ctr"/>
            <a:r>
              <a:rPr lang="hr-HR" sz="1400" dirty="0" smtClean="0"/>
              <a:t>Interactive view</a:t>
            </a:r>
            <a:endParaRPr lang="hr-HR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832975" y="2699918"/>
            <a:ext cx="882165" cy="7386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r-HR" sz="1400" dirty="0" smtClean="0"/>
              <a:t>Standard </a:t>
            </a:r>
          </a:p>
          <a:p>
            <a:pPr algn="ctr"/>
            <a:r>
              <a:rPr lang="hr-HR" sz="1400" dirty="0" smtClean="0"/>
              <a:t>data </a:t>
            </a:r>
          </a:p>
          <a:p>
            <a:pPr algn="ctr"/>
            <a:r>
              <a:rPr lang="hr-HR" sz="1400" dirty="0" smtClean="0"/>
              <a:t>exchange</a:t>
            </a:r>
            <a:endParaRPr lang="hr-HR" sz="1400" dirty="0"/>
          </a:p>
        </p:txBody>
      </p:sp>
      <p:cxnSp>
        <p:nvCxnSpPr>
          <p:cNvPr id="12" name="Straight Arrow Connector 11"/>
          <p:cNvCxnSpPr>
            <a:stCxn id="8" idx="3"/>
          </p:cNvCxnSpPr>
          <p:nvPr/>
        </p:nvCxnSpPr>
        <p:spPr>
          <a:xfrm>
            <a:off x="2791377" y="3069250"/>
            <a:ext cx="489435" cy="1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1" idx="1"/>
          </p:cNvCxnSpPr>
          <p:nvPr/>
        </p:nvCxnSpPr>
        <p:spPr>
          <a:xfrm flipV="1">
            <a:off x="5262012" y="3069250"/>
            <a:ext cx="570963" cy="1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7" idx="2"/>
          </p:cNvCxnSpPr>
          <p:nvPr/>
        </p:nvCxnSpPr>
        <p:spPr>
          <a:xfrm flipV="1">
            <a:off x="4271413" y="1741963"/>
            <a:ext cx="1238530" cy="52893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 rot="16200000" flipH="1">
            <a:off x="4044577" y="4097933"/>
            <a:ext cx="457200" cy="3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2"/>
            <a:endCxn id="9" idx="0"/>
          </p:cNvCxnSpPr>
          <p:nvPr/>
        </p:nvCxnSpPr>
        <p:spPr>
          <a:xfrm rot="16200000" flipH="1">
            <a:off x="4518431" y="4761917"/>
            <a:ext cx="389692" cy="876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2"/>
            <a:endCxn id="10" idx="0"/>
          </p:cNvCxnSpPr>
          <p:nvPr/>
        </p:nvCxnSpPr>
        <p:spPr>
          <a:xfrm rot="5400000">
            <a:off x="3648571" y="4768727"/>
            <a:ext cx="389692" cy="863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ziz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oziz</Template>
  <TotalTime>524</TotalTime>
  <Words>464</Words>
  <Application>Microsoft Office PowerPoint</Application>
  <PresentationFormat>On-screen Show (4:3)</PresentationFormat>
  <Paragraphs>75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oziz</vt:lpstr>
      <vt:lpstr>Utilizing comparative advantages of new platforms in digital collection Edicija: “dual approach” in presenting the old prints</vt:lpstr>
      <vt:lpstr>Slide 2</vt:lpstr>
      <vt:lpstr>Aims</vt:lpstr>
      <vt:lpstr>Restraints</vt:lpstr>
      <vt:lpstr>Digital platforms’ advantages </vt:lpstr>
      <vt:lpstr>Slide 6</vt:lpstr>
      <vt:lpstr>Utilizing advantages</vt:lpstr>
      <vt:lpstr>Slide 8</vt:lpstr>
      <vt:lpstr>Slide 9</vt:lpstr>
      <vt:lpstr>Slide 10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Utilizing comparative advantages of new platforms in digital collection Edicija: “dual approach” in presenting the old prints</dc:title>
  <dc:creator> </dc:creator>
  <cp:lastModifiedBy> </cp:lastModifiedBy>
  <cp:revision>31</cp:revision>
  <dcterms:created xsi:type="dcterms:W3CDTF">2011-05-17T12:14:41Z</dcterms:created>
  <dcterms:modified xsi:type="dcterms:W3CDTF">2011-05-17T21:00:49Z</dcterms:modified>
</cp:coreProperties>
</file>